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53"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0"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8F1B69E8-23E9-4C1F-AA2B-3C5BA6EDBEAE}" type="datetimeFigureOut">
              <a:rPr lang="en-US" smtClean="0"/>
              <a:t>5/12/2015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spcAft>
                <a:spcPts val="10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34"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t>5/12/2015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above Caption">
    <p:spTree>
      <p:nvGrpSpPr>
        <p:cNvPr id="1" name=""/>
        <p:cNvGrpSpPr/>
        <p:nvPr/>
      </p:nvGrpSpPr>
      <p:grpSpPr>
        <a:xfrm>
          <a:off x="0" y="0"/>
          <a:ext cx="0" cy="0"/>
          <a:chOff x="0" y="0"/>
          <a:chExt cx="0" cy="0"/>
        </a:xfrm>
      </p:grpSpPr>
      <p:grpSp>
        <p:nvGrpSpPr>
          <p:cNvPr id="36"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t>5/12/2015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27"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33"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1"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30"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F1B69E8-23E9-4C1F-AA2B-3C5BA6EDBEAE}" type="datetimeFigureOut">
              <a:rPr lang="en-US" smtClean="0"/>
              <a:t>5/12/2015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8F1B69E8-23E9-4C1F-AA2B-3C5BA6EDBEAE}" type="datetimeFigureOut">
              <a:rPr lang="en-US" smtClean="0"/>
              <a:t>5/12/2015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F1B69E8-23E9-4C1F-AA2B-3C5BA6EDBEAE}" type="datetimeFigureOut">
              <a:rPr lang="en-US" smtClean="0"/>
              <a:t>5/12/2015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1B69E8-23E9-4C1F-AA2B-3C5BA6EDBEAE}" type="datetimeFigureOut">
              <a:rPr lang="en-US" smtClean="0"/>
              <a:t>5/12/2015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spcAft>
                <a:spcPts val="1000"/>
              </a:spcAft>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1B69E8-23E9-4C1F-AA2B-3C5BA6EDBEAE}" type="datetimeFigureOut">
              <a:rPr lang="en-US" smtClean="0"/>
              <a:t>5/12/2015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8F1B69E8-23E9-4C1F-AA2B-3C5BA6EDBEAE}" type="datetimeFigureOut">
              <a:rPr lang="en-US" smtClean="0"/>
              <a:t>5/12/2015</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4382A7F7-08BF-4252-8141-63FB96055BBB}" type="slidenum">
              <a:rPr lang="en-US" smtClean="0"/>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17"/>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QxZMGK6Id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Socratic Seminar </a:t>
            </a:r>
            <a:endParaRPr lang="en-US" dirty="0"/>
          </a:p>
        </p:txBody>
      </p:sp>
      <p:sp>
        <p:nvSpPr>
          <p:cNvPr id="3" name="Subtitle 2"/>
          <p:cNvSpPr>
            <a:spLocks noGrp="1"/>
          </p:cNvSpPr>
          <p:nvPr>
            <p:ph type="subTitle" idx="1"/>
          </p:nvPr>
        </p:nvSpPr>
        <p:spPr/>
        <p:txBody>
          <a:bodyPr/>
          <a:lstStyle/>
          <a:p>
            <a:r>
              <a:rPr lang="en-US" dirty="0" smtClean="0"/>
              <a:t>Class Discussion</a:t>
            </a:r>
            <a:endParaRPr lang="en-US" dirty="0"/>
          </a:p>
        </p:txBody>
      </p:sp>
    </p:spTree>
    <p:extLst>
      <p:ext uri="{BB962C8B-B14F-4D97-AF65-F5344CB8AC3E}">
        <p14:creationId xmlns:p14="http://schemas.microsoft.com/office/powerpoint/2010/main" val="1888312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           What is a Socratic Seminar?</a:t>
            </a:r>
            <a:endParaRPr lang="en-US" sz="2800" dirty="0"/>
          </a:p>
        </p:txBody>
      </p:sp>
      <p:sp>
        <p:nvSpPr>
          <p:cNvPr id="3" name="Content Placeholder 2"/>
          <p:cNvSpPr>
            <a:spLocks noGrp="1"/>
          </p:cNvSpPr>
          <p:nvPr>
            <p:ph idx="1"/>
          </p:nvPr>
        </p:nvSpPr>
        <p:spPr/>
        <p:txBody>
          <a:bodyPr>
            <a:normAutofit fontScale="92500"/>
          </a:bodyPr>
          <a:lstStyle/>
          <a:p>
            <a:r>
              <a:rPr lang="en-US" sz="2000" dirty="0"/>
              <a:t>The Socratic seminar is a formal discussion, based on a text, in which the leader asks open-ended questions.  Within the context of the discussion, students listen closely to the comments of others, thinking critically for themselves, and articulate their own thoughts and their responses to the thoughts of others.  They learn to work cooperatively and to question intelligently and civilly. (89</a:t>
            </a:r>
            <a:r>
              <a:rPr lang="en-US" sz="2000" dirty="0" smtClean="0"/>
              <a:t>)</a:t>
            </a:r>
          </a:p>
          <a:p>
            <a:r>
              <a:rPr lang="en-US" sz="1500" dirty="0" smtClean="0"/>
              <a:t>Israel</a:t>
            </a:r>
            <a:r>
              <a:rPr lang="en-US" sz="1500" dirty="0"/>
              <a:t>, Elfie.  “Examining Multiple Perspectives in Literature.”  In </a:t>
            </a:r>
            <a:r>
              <a:rPr lang="en-US" sz="1500" i="1" dirty="0"/>
              <a:t>Inquiry and the Literary Text: Constructing Discussions n the English Classroom</a:t>
            </a:r>
            <a:r>
              <a:rPr lang="en-US" sz="1500" dirty="0"/>
              <a:t>.  James Holden and John S. </a:t>
            </a:r>
            <a:r>
              <a:rPr lang="en-US" sz="1500" dirty="0" err="1"/>
              <a:t>Schmit</a:t>
            </a:r>
            <a:r>
              <a:rPr lang="en-US" sz="1500" dirty="0"/>
              <a:t>, eds.  Urbana, IL: NCTE, 2002.</a:t>
            </a:r>
          </a:p>
          <a:p>
            <a:pPr marL="0" indent="0">
              <a:buNone/>
            </a:pPr>
            <a:endParaRPr lang="en-US" sz="2000" dirty="0"/>
          </a:p>
        </p:txBody>
      </p:sp>
    </p:spTree>
    <p:extLst>
      <p:ext uri="{BB962C8B-B14F-4D97-AF65-F5344CB8AC3E}">
        <p14:creationId xmlns:p14="http://schemas.microsoft.com/office/powerpoint/2010/main" val="1304476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Establishing </a:t>
            </a:r>
            <a:r>
              <a:rPr lang="en-US" sz="3200" b="1" dirty="0" smtClean="0"/>
              <a:t> </a:t>
            </a:r>
            <a:r>
              <a:rPr lang="en-US" sz="3200" b="1" dirty="0"/>
              <a:t>expectations</a:t>
            </a:r>
            <a:r>
              <a:rPr lang="en-US" sz="3200" dirty="0"/>
              <a:t>:</a:t>
            </a:r>
          </a:p>
        </p:txBody>
      </p:sp>
      <p:sp>
        <p:nvSpPr>
          <p:cNvPr id="3" name="Content Placeholder 2"/>
          <p:cNvSpPr>
            <a:spLocks noGrp="1"/>
          </p:cNvSpPr>
          <p:nvPr>
            <p:ph idx="1"/>
          </p:nvPr>
        </p:nvSpPr>
        <p:spPr/>
        <p:txBody>
          <a:bodyPr>
            <a:normAutofit fontScale="25000" lnSpcReduction="20000"/>
          </a:bodyPr>
          <a:lstStyle/>
          <a:p>
            <a:pPr marL="0" indent="0">
              <a:buNone/>
            </a:pPr>
            <a:r>
              <a:rPr lang="en-US" sz="7200" dirty="0" smtClean="0">
                <a:hlinkClick r:id="rId2"/>
              </a:rPr>
              <a:t>https</a:t>
            </a:r>
            <a:r>
              <a:rPr lang="en-US" sz="7200" dirty="0">
                <a:hlinkClick r:id="rId2"/>
              </a:rPr>
              <a:t>://www.youtube.com/watch?v=</a:t>
            </a:r>
            <a:r>
              <a:rPr lang="en-US" sz="7200" dirty="0" smtClean="0">
                <a:hlinkClick r:id="rId2"/>
              </a:rPr>
              <a:t>QxZMGK6IdEs</a:t>
            </a:r>
            <a:endParaRPr lang="en-US" sz="7200" dirty="0"/>
          </a:p>
          <a:p>
            <a:r>
              <a:rPr lang="en-US" sz="5600" dirty="0"/>
              <a:t> </a:t>
            </a:r>
            <a:r>
              <a:rPr lang="en-US" sz="5600" b="1" dirty="0"/>
              <a:t>Rules for Honors Seminar </a:t>
            </a:r>
            <a:endParaRPr lang="en-US" sz="5600" dirty="0"/>
          </a:p>
          <a:p>
            <a:r>
              <a:rPr lang="en-US" sz="5600" dirty="0"/>
              <a:t> </a:t>
            </a:r>
            <a:r>
              <a:rPr lang="en-US" sz="5600" dirty="0" smtClean="0"/>
              <a:t>Be </a:t>
            </a:r>
            <a:r>
              <a:rPr lang="en-US" sz="5600" dirty="0"/>
              <a:t>courteous at all times </a:t>
            </a:r>
          </a:p>
          <a:p>
            <a:r>
              <a:rPr lang="en-US" sz="5600" dirty="0"/>
              <a:t> </a:t>
            </a:r>
            <a:r>
              <a:rPr lang="en-US" sz="5600" dirty="0" smtClean="0"/>
              <a:t>Listen </a:t>
            </a:r>
            <a:r>
              <a:rPr lang="en-US" sz="5600" dirty="0"/>
              <a:t>while others are talking </a:t>
            </a:r>
          </a:p>
          <a:p>
            <a:r>
              <a:rPr lang="en-US" sz="5600" dirty="0"/>
              <a:t> </a:t>
            </a:r>
            <a:r>
              <a:rPr lang="en-US" sz="5600" dirty="0" smtClean="0"/>
              <a:t>Support </a:t>
            </a:r>
            <a:r>
              <a:rPr lang="en-US" sz="5600" dirty="0"/>
              <a:t>all comments with evidence from the source </a:t>
            </a:r>
          </a:p>
          <a:p>
            <a:r>
              <a:rPr lang="en-US" sz="5600" dirty="0"/>
              <a:t> </a:t>
            </a:r>
            <a:r>
              <a:rPr lang="en-US" sz="5600" dirty="0" smtClean="0"/>
              <a:t>Avoid </a:t>
            </a:r>
            <a:r>
              <a:rPr lang="en-US" sz="5600" dirty="0"/>
              <a:t>raising your hand to talk – instead jump in at an appropriate time </a:t>
            </a:r>
          </a:p>
          <a:p>
            <a:r>
              <a:rPr lang="en-US" sz="5600" dirty="0"/>
              <a:t> </a:t>
            </a:r>
            <a:r>
              <a:rPr lang="en-US" sz="5600" dirty="0" smtClean="0"/>
              <a:t>When </a:t>
            </a:r>
            <a:r>
              <a:rPr lang="en-US" sz="5600" dirty="0"/>
              <a:t>disagreeing with a previous comment, disagree with the idea rather than attack the person </a:t>
            </a:r>
          </a:p>
          <a:p>
            <a:r>
              <a:rPr lang="en-US" sz="5600" dirty="0"/>
              <a:t> </a:t>
            </a:r>
            <a:r>
              <a:rPr lang="en-US" sz="5600" dirty="0" smtClean="0"/>
              <a:t>Address </a:t>
            </a:r>
            <a:r>
              <a:rPr lang="en-US" sz="5600" dirty="0"/>
              <a:t>the group when talking, not the teacher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0088851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Questions</a:t>
            </a:r>
            <a:endParaRPr lang="en-US" dirty="0"/>
          </a:p>
        </p:txBody>
      </p:sp>
      <p:sp>
        <p:nvSpPr>
          <p:cNvPr id="3" name="Content Placeholder 2"/>
          <p:cNvSpPr>
            <a:spLocks noGrp="1"/>
          </p:cNvSpPr>
          <p:nvPr>
            <p:ph idx="1"/>
          </p:nvPr>
        </p:nvSpPr>
        <p:spPr/>
        <p:txBody>
          <a:bodyPr/>
          <a:lstStyle/>
          <a:p>
            <a:pPr lvl="0"/>
            <a:r>
              <a:rPr lang="en-US" dirty="0" smtClean="0">
                <a:effectLst/>
              </a:rPr>
              <a:t>Can a “war” ever have positive affects?</a:t>
            </a:r>
          </a:p>
          <a:p>
            <a:pPr lvl="0"/>
            <a:r>
              <a:rPr lang="en-US" b="1" dirty="0"/>
              <a:t>Do the ends justify the means?</a:t>
            </a:r>
            <a:endParaRPr lang="en-US" dirty="0">
              <a:effectLst/>
            </a:endParaRPr>
          </a:p>
          <a:p>
            <a:pPr lvl="0"/>
            <a:r>
              <a:rPr lang="en-US" dirty="0" smtClean="0">
                <a:effectLst/>
              </a:rPr>
              <a:t>Was </a:t>
            </a:r>
            <a:r>
              <a:rPr lang="en-US" dirty="0" smtClean="0">
                <a:effectLst/>
              </a:rPr>
              <a:t>the Vietnam War </a:t>
            </a:r>
            <a:r>
              <a:rPr lang="en-US" dirty="0">
                <a:effectLst/>
              </a:rPr>
              <a:t>inevitable</a:t>
            </a:r>
            <a:r>
              <a:rPr lang="en-US" dirty="0" smtClean="0">
                <a:effectLst/>
              </a:rPr>
              <a:t>?</a:t>
            </a:r>
          </a:p>
          <a:p>
            <a:pPr lvl="0"/>
            <a:r>
              <a:rPr lang="en-US" dirty="0" smtClean="0">
                <a:effectLst/>
              </a:rPr>
              <a:t>It is often said conflict and change goes hand and hand; do you sometimes need a war to have change?  </a:t>
            </a:r>
            <a:endParaRPr lang="en-US" dirty="0">
              <a:effectLst/>
            </a:endParaRPr>
          </a:p>
          <a:p>
            <a:endParaRPr lang="en-US" dirty="0"/>
          </a:p>
        </p:txBody>
      </p:sp>
    </p:spTree>
    <p:extLst>
      <p:ext uri="{BB962C8B-B14F-4D97-AF65-F5344CB8AC3E}">
        <p14:creationId xmlns:p14="http://schemas.microsoft.com/office/powerpoint/2010/main" val="27697856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				</a:t>
            </a:r>
            <a:endParaRPr lang="en-US" dirty="0"/>
          </a:p>
        </p:txBody>
      </p:sp>
      <p:sp>
        <p:nvSpPr>
          <p:cNvPr id="3" name="Content Placeholder 2"/>
          <p:cNvSpPr>
            <a:spLocks noGrp="1"/>
          </p:cNvSpPr>
          <p:nvPr>
            <p:ph idx="1"/>
          </p:nvPr>
        </p:nvSpPr>
        <p:spPr/>
        <p:txBody>
          <a:bodyPr/>
          <a:lstStyle/>
          <a:p>
            <a:r>
              <a:rPr lang="en-US" dirty="0" smtClean="0"/>
              <a:t>A Socratic seminar features an inner circle of students sharing, discussing and having meaningful dialogue related to the issues and themes reading materials. There is also </a:t>
            </a:r>
            <a:r>
              <a:rPr lang="en-US" i="1" dirty="0" smtClean="0"/>
              <a:t>outer circle </a:t>
            </a:r>
            <a:r>
              <a:rPr lang="en-US" dirty="0" smtClean="0"/>
              <a:t>of students observing, reflecting, and taking notes. </a:t>
            </a:r>
          </a:p>
          <a:p>
            <a:pPr marL="0" indent="0">
              <a:buNone/>
            </a:pPr>
            <a:endParaRPr lang="en-US" dirty="0"/>
          </a:p>
        </p:txBody>
      </p:sp>
    </p:spTree>
    <p:extLst>
      <p:ext uri="{BB962C8B-B14F-4D97-AF65-F5344CB8AC3E}">
        <p14:creationId xmlns:p14="http://schemas.microsoft.com/office/powerpoint/2010/main" val="3614978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 (continued)	</a:t>
            </a:r>
            <a:endParaRPr lang="en-US" dirty="0"/>
          </a:p>
        </p:txBody>
      </p:sp>
      <p:sp>
        <p:nvSpPr>
          <p:cNvPr id="3" name="Content Placeholder 2"/>
          <p:cNvSpPr>
            <a:spLocks noGrp="1"/>
          </p:cNvSpPr>
          <p:nvPr>
            <p:ph idx="1"/>
          </p:nvPr>
        </p:nvSpPr>
        <p:spPr/>
        <p:txBody>
          <a:bodyPr>
            <a:normAutofit lnSpcReduction="10000"/>
          </a:bodyPr>
          <a:lstStyle/>
          <a:p>
            <a:r>
              <a:rPr lang="en-US" dirty="0" smtClean="0"/>
              <a:t>Each </a:t>
            </a:r>
            <a:r>
              <a:rPr lang="en-US" dirty="0" err="1" smtClean="0"/>
              <a:t>weel</a:t>
            </a:r>
            <a:r>
              <a:rPr lang="en-US" dirty="0" smtClean="0"/>
              <a:t> the class will focus on a select section of text . Some of that text we will read in class, some you will read independently . You will also have vocabulary and guiding answers that go along with the assigned chapters. On Monday, you’ll be given a Socratic Seminar Prep Sheet. That sheet will be due Friday or Thursday. It is essential that you read the text and prepare yourself for the Socratic Seminar with important questions.</a:t>
            </a:r>
            <a:endParaRPr lang="en-US" dirty="0"/>
          </a:p>
        </p:txBody>
      </p:sp>
    </p:spTree>
    <p:extLst>
      <p:ext uri="{BB962C8B-B14F-4D97-AF65-F5344CB8AC3E}">
        <p14:creationId xmlns:p14="http://schemas.microsoft.com/office/powerpoint/2010/main" val="438485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Seminar Guidelines	</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Student will listen and look at each other when they speak.</a:t>
            </a:r>
          </a:p>
          <a:p>
            <a:r>
              <a:rPr lang="en-US" dirty="0" smtClean="0"/>
              <a:t>One person speaks at a time.</a:t>
            </a:r>
          </a:p>
          <a:p>
            <a:r>
              <a:rPr lang="en-US" dirty="0" smtClean="0"/>
              <a:t>Each person will have a chance to ask a question</a:t>
            </a:r>
          </a:p>
          <a:p>
            <a:r>
              <a:rPr lang="en-US" dirty="0" smtClean="0"/>
              <a:t>Respond to the person who asks the question.</a:t>
            </a:r>
          </a:p>
          <a:p>
            <a:r>
              <a:rPr lang="en-US" dirty="0" smtClean="0"/>
              <a:t>Use evidence form the text to support yourself.</a:t>
            </a:r>
          </a:p>
          <a:p>
            <a:r>
              <a:rPr lang="en-US" dirty="0" smtClean="0"/>
              <a:t>Always treat each other with mutual respect.</a:t>
            </a:r>
          </a:p>
          <a:p>
            <a:r>
              <a:rPr lang="en-US" dirty="0" smtClean="0"/>
              <a:t>Show up for seminar prepared with materials and </a:t>
            </a:r>
            <a:r>
              <a:rPr lang="en-US" smtClean="0"/>
              <a:t>reading complete.</a:t>
            </a:r>
            <a:endParaRPr lang="en-US" dirty="0" smtClean="0"/>
          </a:p>
          <a:p>
            <a:endParaRPr lang="en-US" dirty="0" smtClean="0"/>
          </a:p>
        </p:txBody>
      </p:sp>
    </p:spTree>
    <p:extLst>
      <p:ext uri="{BB962C8B-B14F-4D97-AF65-F5344CB8AC3E}">
        <p14:creationId xmlns:p14="http://schemas.microsoft.com/office/powerpoint/2010/main" val="264476038"/>
      </p:ext>
    </p:extLst>
  </p:cSld>
  <p:clrMapOvr>
    <a:masterClrMapping/>
  </p:clrMapOvr>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font script="Hans" typeface="宋体"/>
        <a:font script="Hant" typeface="新細明體"/>
      </a:majorFont>
      <a:minorFont>
        <a:latin typeface="Arial Rounded MT Bold"/>
        <a:ea typeface=""/>
        <a:cs typeface=""/>
        <a:font script="Jpan" typeface="ＭＳ Ｐゴシック"/>
        <a:font script="Hans" typeface="宋体"/>
        <a:font script="Hant" typeface="新細明體"/>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184</TotalTime>
  <Words>355</Words>
  <Application>Microsoft Office PowerPoint</Application>
  <PresentationFormat>On-screen Show (4:3)</PresentationFormat>
  <Paragraphs>31</Paragraphs>
  <Slides>7</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7</vt:i4>
      </vt:variant>
    </vt:vector>
  </HeadingPairs>
  <TitlesOfParts>
    <vt:vector size="9" baseType="lpstr">
      <vt:lpstr>Arial Rounded MT Bold</vt:lpstr>
      <vt:lpstr>Sky</vt:lpstr>
      <vt:lpstr>Socratic Seminar </vt:lpstr>
      <vt:lpstr>           What is a Socratic Seminar?</vt:lpstr>
      <vt:lpstr>Establishing  expectations:</vt:lpstr>
      <vt:lpstr>Reflection Questions</vt:lpstr>
      <vt:lpstr>How it Works    </vt:lpstr>
      <vt:lpstr>How it Works (continued) </vt:lpstr>
      <vt:lpstr>Seminar Guidelines </vt:lpstr>
    </vt:vector>
  </TitlesOfParts>
  <Company>Princess Anne Middle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Socratic Seminar</dc:title>
  <dc:creator>Vickie Dean</dc:creator>
  <cp:lastModifiedBy>Vickie J. Dean</cp:lastModifiedBy>
  <cp:revision>12</cp:revision>
  <dcterms:created xsi:type="dcterms:W3CDTF">2014-03-24T01:28:45Z</dcterms:created>
  <dcterms:modified xsi:type="dcterms:W3CDTF">2015-05-12T19:43:43Z</dcterms:modified>
</cp:coreProperties>
</file>